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arpanch Ultra-Bold" charset="1" panose="00000900000000000000"/>
      <p:regular r:id="rId17"/>
    </p:embeddedFont>
    <p:embeddedFont>
      <p:font typeface="Sarpanch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932201" y="-230514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26772" y="7693772"/>
            <a:ext cx="7641266" cy="1564528"/>
            <a:chOff x="0" y="0"/>
            <a:chExt cx="2363868" cy="4839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63868" cy="483995"/>
            </a:xfrm>
            <a:custGeom>
              <a:avLst/>
              <a:gdLst/>
              <a:ahLst/>
              <a:cxnLst/>
              <a:rect r="r" b="b" t="t" l="l"/>
              <a:pathLst>
                <a:path h="483995" w="2363868">
                  <a:moveTo>
                    <a:pt x="0" y="0"/>
                  </a:moveTo>
                  <a:lnTo>
                    <a:pt x="2363868" y="0"/>
                  </a:lnTo>
                  <a:lnTo>
                    <a:pt x="2363868" y="483995"/>
                  </a:lnTo>
                  <a:lnTo>
                    <a:pt x="0" y="4839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63868" cy="522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31344" y="1802755"/>
            <a:ext cx="14757637" cy="200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1"/>
              </a:lnSpc>
            </a:pPr>
            <a:r>
              <a:rPr lang="en-US" sz="7424" b="true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Brain Tumor Segmentation Using MRI and Deep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6731" y="5839339"/>
            <a:ext cx="884290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Automated Glioma Detection Using BraTS Dataset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7487181" y="-2974422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26615" y="8716452"/>
            <a:ext cx="552239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Sanskar Modi (E23CSEU0805)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26615" y="8289402"/>
            <a:ext cx="704158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Priyanshu Kumar Singh (E23CSEU0807)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7693772"/>
            <a:ext cx="7641266" cy="1564528"/>
            <a:chOff x="0" y="0"/>
            <a:chExt cx="2363868" cy="4839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63868" cy="483995"/>
            </a:xfrm>
            <a:custGeom>
              <a:avLst/>
              <a:gdLst/>
              <a:ahLst/>
              <a:cxnLst/>
              <a:rect r="r" b="b" t="t" l="l"/>
              <a:pathLst>
                <a:path h="483995" w="2363868">
                  <a:moveTo>
                    <a:pt x="0" y="0"/>
                  </a:moveTo>
                  <a:lnTo>
                    <a:pt x="2363868" y="0"/>
                  </a:lnTo>
                  <a:lnTo>
                    <a:pt x="2363868" y="483995"/>
                  </a:lnTo>
                  <a:lnTo>
                    <a:pt x="0" y="4839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63868" cy="522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20311" y="8534739"/>
            <a:ext cx="552239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Dr. Yajnaseni Dash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0311" y="7865459"/>
            <a:ext cx="704158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Submitted To: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26615" y="7636622"/>
            <a:ext cx="704158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Submitted By: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81721" y="368837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38650" y="3899036"/>
            <a:ext cx="8165026" cy="7871182"/>
          </a:xfrm>
          <a:custGeom>
            <a:avLst/>
            <a:gdLst/>
            <a:ahLst/>
            <a:cxnLst/>
            <a:rect r="r" b="b" t="t" l="l"/>
            <a:pathLst>
              <a:path h="7871182" w="8165026">
                <a:moveTo>
                  <a:pt x="0" y="0"/>
                </a:moveTo>
                <a:lnTo>
                  <a:pt x="8165027" y="0"/>
                </a:lnTo>
                <a:lnTo>
                  <a:pt x="8165027" y="7871182"/>
                </a:lnTo>
                <a:lnTo>
                  <a:pt x="0" y="7871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14938" y="6041474"/>
            <a:ext cx="8444362" cy="256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Result and Impact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15483" y="1674695"/>
            <a:ext cx="13671789" cy="238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</a:p>
          <a:p>
            <a:pPr algn="just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Model successfully segmented enhancing and edema regions</a:t>
            </a:r>
          </a:p>
          <a:p>
            <a:pPr algn="just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Testing Accuracy : 99.95 %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03515" y="-3478874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14292" y="-641994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81066" y="3846769"/>
            <a:ext cx="11925868" cy="187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02"/>
              </a:lnSpc>
            </a:pPr>
            <a:r>
              <a:rPr lang="en-US" b="true" sz="13752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637031" y="2490368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875" y="471286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626680" y="1511653"/>
            <a:ext cx="9187697" cy="9187697"/>
          </a:xfrm>
          <a:custGeom>
            <a:avLst/>
            <a:gdLst/>
            <a:ahLst/>
            <a:cxnLst/>
            <a:rect r="r" b="b" t="t" l="l"/>
            <a:pathLst>
              <a:path h="9187697" w="9187697">
                <a:moveTo>
                  <a:pt x="9187697" y="0"/>
                </a:moveTo>
                <a:lnTo>
                  <a:pt x="0" y="0"/>
                </a:lnTo>
                <a:lnTo>
                  <a:pt x="0" y="9187697"/>
                </a:lnTo>
                <a:lnTo>
                  <a:pt x="9187697" y="9187697"/>
                </a:lnTo>
                <a:lnTo>
                  <a:pt x="918769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532397" y="-4536892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4621" y="1200150"/>
            <a:ext cx="11446949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Why Brain Tumor Segmentation?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4621" y="4340387"/>
            <a:ext cx="9082059" cy="493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Brain tumors, particularly gliomas, are life-threatening and require early diagnosis.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Manual segmentation by radiologists is time-consuming and prone to inter-observer variability.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Automated segmentation can assist clinicians for faster, more accurate decisions.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3739" y="412018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09951" y="-3529330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91284" y="510964"/>
            <a:ext cx="9300522" cy="9265072"/>
          </a:xfrm>
          <a:custGeom>
            <a:avLst/>
            <a:gdLst/>
            <a:ahLst/>
            <a:cxnLst/>
            <a:rect r="r" b="b" t="t" l="l"/>
            <a:pathLst>
              <a:path h="9265072" w="9300522">
                <a:moveTo>
                  <a:pt x="0" y="0"/>
                </a:moveTo>
                <a:lnTo>
                  <a:pt x="9300523" y="0"/>
                </a:lnTo>
                <a:lnTo>
                  <a:pt x="9300523" y="9265072"/>
                </a:lnTo>
                <a:lnTo>
                  <a:pt x="0" y="9265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90048" y="7256821"/>
            <a:ext cx="8856712" cy="13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Project Goals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48807" y="1606935"/>
            <a:ext cx="10139193" cy="306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Develop a deep learning pipeline to perform brain tumor segmentation from multi-modal MRI scans.</a:t>
            </a:r>
          </a:p>
          <a:p>
            <a:pPr algn="just">
              <a:lnSpc>
                <a:spcPts val="4059"/>
              </a:lnSpc>
            </a:pPr>
          </a:p>
          <a:p>
            <a:pPr algn="just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Utilize the BraTS dataset to train and evaluate segmentation models.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6279" y="-151918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3960" y="8316145"/>
            <a:ext cx="13175537" cy="13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Dataset Description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798962"/>
            <a:ext cx="11992319" cy="430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5283" indent="-362642" lvl="1">
              <a:lnSpc>
                <a:spcPts val="4703"/>
              </a:lnSpc>
              <a:buFont typeface="Arial"/>
              <a:buChar char="•"/>
            </a:pPr>
            <a:r>
              <a:rPr lang="en-US" sz="335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Multi-institutional dataset of glioma patients.</a:t>
            </a:r>
          </a:p>
          <a:p>
            <a:pPr algn="just" marL="725283" indent="-362642" lvl="1">
              <a:lnSpc>
                <a:spcPts val="4703"/>
              </a:lnSpc>
              <a:buFont typeface="Arial"/>
              <a:buChar char="•"/>
            </a:pPr>
            <a:r>
              <a:rPr lang="en-US" sz="335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Includes 3D brain MRI scans with 4 modalities:</a:t>
            </a:r>
          </a:p>
          <a:p>
            <a:pPr algn="just" marL="725283" indent="-362642" lvl="1">
              <a:lnSpc>
                <a:spcPts val="4703"/>
              </a:lnSpc>
              <a:buFont typeface="Arial"/>
              <a:buChar char="•"/>
            </a:pPr>
            <a:r>
              <a:rPr lang="en-US" sz="335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T1, T1Gd (with contrast), T2, FLAIR</a:t>
            </a:r>
          </a:p>
          <a:p>
            <a:pPr algn="just" marL="725283" indent="-362642" lvl="1">
              <a:lnSpc>
                <a:spcPts val="4703"/>
              </a:lnSpc>
              <a:buFont typeface="Arial"/>
              <a:buChar char="•"/>
            </a:pPr>
            <a:r>
              <a:rPr lang="en-US" sz="335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Ground truth masks label tumor sub-regions: edema, necrotic core, and enhancing tumor.</a:t>
            </a:r>
          </a:p>
          <a:p>
            <a:pPr algn="just" marL="725283" indent="-362642" lvl="1">
              <a:lnSpc>
                <a:spcPts val="4703"/>
              </a:lnSpc>
              <a:buFont typeface="Arial"/>
              <a:buChar char="•"/>
            </a:pPr>
            <a:r>
              <a:rPr lang="en-US" sz="335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Voxel-wise annotations in NIfTI format (.nii.gz)</a:t>
            </a:r>
          </a:p>
          <a:p>
            <a:pPr algn="just">
              <a:lnSpc>
                <a:spcPts val="6243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506279" y="-578172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91592" y="-63822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54794" y="2652249"/>
            <a:ext cx="10003902" cy="10003902"/>
          </a:xfrm>
          <a:custGeom>
            <a:avLst/>
            <a:gdLst/>
            <a:ahLst/>
            <a:cxnLst/>
            <a:rect r="r" b="b" t="t" l="l"/>
            <a:pathLst>
              <a:path h="10003902" w="10003902">
                <a:moveTo>
                  <a:pt x="0" y="0"/>
                </a:moveTo>
                <a:lnTo>
                  <a:pt x="10003902" y="0"/>
                </a:lnTo>
                <a:lnTo>
                  <a:pt x="10003902" y="10003902"/>
                </a:lnTo>
                <a:lnTo>
                  <a:pt x="0" y="10003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57457" y="5884355"/>
            <a:ext cx="3598576" cy="3539690"/>
          </a:xfrm>
          <a:custGeom>
            <a:avLst/>
            <a:gdLst/>
            <a:ahLst/>
            <a:cxnLst/>
            <a:rect r="r" b="b" t="t" l="l"/>
            <a:pathLst>
              <a:path h="3539690" w="3598576">
                <a:moveTo>
                  <a:pt x="0" y="0"/>
                </a:moveTo>
                <a:lnTo>
                  <a:pt x="3598576" y="0"/>
                </a:lnTo>
                <a:lnTo>
                  <a:pt x="3598576" y="3539690"/>
                </a:lnTo>
                <a:lnTo>
                  <a:pt x="0" y="353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99572" y="3706765"/>
            <a:ext cx="16778175" cy="10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8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Data Exploration &amp; 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99572" y="5784125"/>
            <a:ext cx="13497094" cy="368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Visualized 2D axial slices across modalities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Overlaid tumor masks to observe affected areas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Explored tumor distribution across slices and patients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Ensured segmentation masks are correctly aligned with MRI scans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1875914">
            <a:off x="-3400924" y="-3169930"/>
            <a:ext cx="7257263" cy="7138507"/>
          </a:xfrm>
          <a:custGeom>
            <a:avLst/>
            <a:gdLst/>
            <a:ahLst/>
            <a:cxnLst/>
            <a:rect r="r" b="b" t="t" l="l"/>
            <a:pathLst>
              <a:path h="7138507" w="7257263">
                <a:moveTo>
                  <a:pt x="0" y="0"/>
                </a:moveTo>
                <a:lnTo>
                  <a:pt x="7257262" y="0"/>
                </a:lnTo>
                <a:lnTo>
                  <a:pt x="7257262" y="7138507"/>
                </a:lnTo>
                <a:lnTo>
                  <a:pt x="0" y="713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890302" y="-578172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795400" y="-445754"/>
            <a:ext cx="5046846" cy="5938354"/>
          </a:xfrm>
          <a:custGeom>
            <a:avLst/>
            <a:gdLst/>
            <a:ahLst/>
            <a:cxnLst/>
            <a:rect r="r" b="b" t="t" l="l"/>
            <a:pathLst>
              <a:path h="5938354" w="5046846">
                <a:moveTo>
                  <a:pt x="0" y="0"/>
                </a:moveTo>
                <a:lnTo>
                  <a:pt x="5046846" y="0"/>
                </a:lnTo>
                <a:lnTo>
                  <a:pt x="5046846" y="5938354"/>
                </a:lnTo>
                <a:lnTo>
                  <a:pt x="0" y="593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8990" y="6619032"/>
            <a:ext cx="4879379" cy="4879379"/>
          </a:xfrm>
          <a:custGeom>
            <a:avLst/>
            <a:gdLst/>
            <a:ahLst/>
            <a:cxnLst/>
            <a:rect r="r" b="b" t="t" l="l"/>
            <a:pathLst>
              <a:path h="4879379" w="4879379">
                <a:moveTo>
                  <a:pt x="0" y="0"/>
                </a:moveTo>
                <a:lnTo>
                  <a:pt x="4879380" y="0"/>
                </a:lnTo>
                <a:lnTo>
                  <a:pt x="4879380" y="4879379"/>
                </a:lnTo>
                <a:lnTo>
                  <a:pt x="0" y="487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9296" y="7737921"/>
            <a:ext cx="15581877" cy="13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Preprocessing Pipeline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2137" y="1849350"/>
            <a:ext cx="11449234" cy="318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Loaded and aligned all modalities (T1, T1ce, T2, FLAIR)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Verified voxel spacing consistency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Applied Z-score normalization for intensity scaling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Checked alignment of tumor masks and identified non-empty slices for training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029452" y="-530738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502197" y="5358510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74808" y="5367420"/>
            <a:ext cx="5813192" cy="5548956"/>
          </a:xfrm>
          <a:custGeom>
            <a:avLst/>
            <a:gdLst/>
            <a:ahLst/>
            <a:cxnLst/>
            <a:rect r="r" b="b" t="t" l="l"/>
            <a:pathLst>
              <a:path h="5548956" w="5813192">
                <a:moveTo>
                  <a:pt x="0" y="0"/>
                </a:moveTo>
                <a:lnTo>
                  <a:pt x="5813192" y="0"/>
                </a:lnTo>
                <a:lnTo>
                  <a:pt x="5813192" y="5548957"/>
                </a:lnTo>
                <a:lnTo>
                  <a:pt x="0" y="5548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74808" y="-1204875"/>
            <a:ext cx="5286493" cy="5286493"/>
          </a:xfrm>
          <a:custGeom>
            <a:avLst/>
            <a:gdLst/>
            <a:ahLst/>
            <a:cxnLst/>
            <a:rect r="r" b="b" t="t" l="l"/>
            <a:pathLst>
              <a:path h="5286493" w="5286493">
                <a:moveTo>
                  <a:pt x="5286493" y="5286493"/>
                </a:moveTo>
                <a:lnTo>
                  <a:pt x="0" y="5286493"/>
                </a:lnTo>
                <a:lnTo>
                  <a:pt x="0" y="0"/>
                </a:lnTo>
                <a:lnTo>
                  <a:pt x="5286493" y="0"/>
                </a:lnTo>
                <a:lnTo>
                  <a:pt x="5286493" y="52864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15119" y="-4343349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6671" y="2146297"/>
            <a:ext cx="13414141" cy="13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Model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50718"/>
            <a:ext cx="12445968" cy="272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Used a 2D UNet (or 3D UNet, if applicable) for segmentation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Input: stacked MRI slices from 4 modalities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Output: voxel-wise tumor mask (multi-class or binary)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Employed Dice loss and Cross-Entropy loss for optimization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96607" y="3886294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99941" y="-477008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148987" y="-355819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37257" y="789235"/>
            <a:ext cx="8526125" cy="8708530"/>
          </a:xfrm>
          <a:custGeom>
            <a:avLst/>
            <a:gdLst/>
            <a:ahLst/>
            <a:cxnLst/>
            <a:rect r="r" b="b" t="t" l="l"/>
            <a:pathLst>
              <a:path h="8708530" w="8526125">
                <a:moveTo>
                  <a:pt x="0" y="0"/>
                </a:moveTo>
                <a:lnTo>
                  <a:pt x="8526126" y="0"/>
                </a:lnTo>
                <a:lnTo>
                  <a:pt x="8526126" y="8708530"/>
                </a:lnTo>
                <a:lnTo>
                  <a:pt x="0" y="870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60056" y="2012394"/>
            <a:ext cx="10767889" cy="256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Model</a:t>
            </a:r>
          </a:p>
          <a:p>
            <a:pPr algn="ctr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Development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4055" y="5954225"/>
            <a:ext cx="16406072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Deployed The Working Model on Streamlit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https://sanskarmodi8-brain-tumor-segmentation-app-v4gu5u.streamlit.app/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688548" y="-2130735"/>
            <a:ext cx="8526125" cy="8708530"/>
          </a:xfrm>
          <a:custGeom>
            <a:avLst/>
            <a:gdLst/>
            <a:ahLst/>
            <a:cxnLst/>
            <a:rect r="r" b="b" t="t" l="l"/>
            <a:pathLst>
              <a:path h="8708530" w="8526125">
                <a:moveTo>
                  <a:pt x="0" y="0"/>
                </a:moveTo>
                <a:lnTo>
                  <a:pt x="8526126" y="0"/>
                </a:lnTo>
                <a:lnTo>
                  <a:pt x="8526126" y="8708530"/>
                </a:lnTo>
                <a:lnTo>
                  <a:pt x="0" y="870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7671" y="3476579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88769" y="-2517626"/>
            <a:ext cx="9992829" cy="9992829"/>
          </a:xfrm>
          <a:custGeom>
            <a:avLst/>
            <a:gdLst/>
            <a:ahLst/>
            <a:cxnLst/>
            <a:rect r="r" b="b" t="t" l="l"/>
            <a:pathLst>
              <a:path h="9992829" w="9992829">
                <a:moveTo>
                  <a:pt x="0" y="0"/>
                </a:moveTo>
                <a:lnTo>
                  <a:pt x="9992830" y="0"/>
                </a:lnTo>
                <a:lnTo>
                  <a:pt x="9992830" y="9992829"/>
                </a:lnTo>
                <a:lnTo>
                  <a:pt x="0" y="9992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1826" y="7656178"/>
            <a:ext cx="16604554" cy="10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80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Training and 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58681" y="1292814"/>
            <a:ext cx="11434834" cy="218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Split data into training, validation, and test sets</a:t>
            </a:r>
          </a:p>
          <a:p>
            <a:pPr algn="just">
              <a:lnSpc>
                <a:spcPts val="5319"/>
              </a:lnSpc>
            </a:pPr>
          </a:p>
          <a:p>
            <a:pPr algn="just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Augmented data with flipping, rotation, and intensity shifts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4300303" cy="4283912"/>
          </a:xfrm>
          <a:custGeom>
            <a:avLst/>
            <a:gdLst/>
            <a:ahLst/>
            <a:cxnLst/>
            <a:rect r="r" b="b" t="t" l="l"/>
            <a:pathLst>
              <a:path h="4283912" w="4300303">
                <a:moveTo>
                  <a:pt x="0" y="0"/>
                </a:moveTo>
                <a:lnTo>
                  <a:pt x="4300303" y="0"/>
                </a:lnTo>
                <a:lnTo>
                  <a:pt x="4300303" y="4283912"/>
                </a:lnTo>
                <a:lnTo>
                  <a:pt x="0" y="428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5531" y="4048412"/>
            <a:ext cx="8965581" cy="8931408"/>
          </a:xfrm>
          <a:custGeom>
            <a:avLst/>
            <a:gdLst/>
            <a:ahLst/>
            <a:cxnLst/>
            <a:rect r="r" b="b" t="t" l="l"/>
            <a:pathLst>
              <a:path h="8931408" w="8965581">
                <a:moveTo>
                  <a:pt x="0" y="0"/>
                </a:moveTo>
                <a:lnTo>
                  <a:pt x="8965581" y="0"/>
                </a:lnTo>
                <a:lnTo>
                  <a:pt x="8965581" y="8931408"/>
                </a:lnTo>
                <a:lnTo>
                  <a:pt x="0" y="8931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DAGlRWiA5sU</dc:identifier>
  <dcterms:modified xsi:type="dcterms:W3CDTF">2011-08-01T06:04:30Z</dcterms:modified>
  <cp:revision>1</cp:revision>
  <dc:title>Project Overview</dc:title>
</cp:coreProperties>
</file>